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5"/>
  </p:handoutMasterIdLst>
  <p:sldIdLst>
    <p:sldId id="256" r:id="rId2"/>
    <p:sldId id="257" r:id="rId3"/>
    <p:sldId id="258" r:id="rId4"/>
    <p:sldId id="263" r:id="rId5"/>
    <p:sldId id="279" r:id="rId6"/>
    <p:sldId id="280" r:id="rId7"/>
    <p:sldId id="259" r:id="rId8"/>
    <p:sldId id="264" r:id="rId9"/>
    <p:sldId id="260" r:id="rId10"/>
    <p:sldId id="265" r:id="rId11"/>
    <p:sldId id="266" r:id="rId12"/>
    <p:sldId id="267" r:id="rId13"/>
    <p:sldId id="268" r:id="rId14"/>
    <p:sldId id="261" r:id="rId15"/>
    <p:sldId id="269" r:id="rId16"/>
    <p:sldId id="270" r:id="rId17"/>
    <p:sldId id="277" r:id="rId18"/>
    <p:sldId id="276" r:id="rId19"/>
    <p:sldId id="272" r:id="rId20"/>
    <p:sldId id="273" r:id="rId21"/>
    <p:sldId id="262" r:id="rId22"/>
    <p:sldId id="281" r:id="rId23"/>
    <p:sldId id="275" r:id="rId24"/>
  </p:sldIdLst>
  <p:sldSz cx="9144000" cy="6858000" type="screen4x3"/>
  <p:notesSz cx="6797675" cy="987425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9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6B7FA-CC43-4430-83AC-02A01E0989AB}" type="datetimeFigureOut">
              <a:rPr lang="zh-HK" altLang="en-US" smtClean="0"/>
              <a:t>12/10/2016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9E4D3-627A-48CD-AEC4-8529762582F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85648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73C3093-F937-486D-B086-6DCE63C070AC}" type="datetimeFigureOut">
              <a:rPr lang="zh-HK" altLang="en-US" smtClean="0"/>
              <a:t>12/10/2016</a:t>
            </a:fld>
            <a:endParaRPr lang="zh-HK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E18BA3-B931-4A86-847F-A73C71965022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3093-F937-486D-B086-6DCE63C070AC}" type="datetimeFigureOut">
              <a:rPr lang="zh-HK" altLang="en-US" smtClean="0"/>
              <a:t>12/10/2016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18BA3-B931-4A86-847F-A73C71965022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73C3093-F937-486D-B086-6DCE63C070AC}" type="datetimeFigureOut">
              <a:rPr lang="zh-HK" altLang="en-US" smtClean="0"/>
              <a:t>12/10/2016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EE18BA3-B931-4A86-847F-A73C71965022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3093-F937-486D-B086-6DCE63C070AC}" type="datetimeFigureOut">
              <a:rPr lang="zh-HK" altLang="en-US" smtClean="0"/>
              <a:t>12/10/2016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E18BA3-B931-4A86-847F-A73C71965022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3093-F937-486D-B086-6DCE63C070AC}" type="datetimeFigureOut">
              <a:rPr lang="zh-HK" altLang="en-US" smtClean="0"/>
              <a:t>12/10/2016</a:t>
            </a:fld>
            <a:endParaRPr lang="zh-HK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EE18BA3-B931-4A86-847F-A73C71965022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3C3093-F937-486D-B086-6DCE63C070AC}" type="datetimeFigureOut">
              <a:rPr lang="zh-HK" altLang="en-US" smtClean="0"/>
              <a:t>12/10/2016</a:t>
            </a:fld>
            <a:endParaRPr lang="zh-HK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EE18BA3-B931-4A86-847F-A73C71965022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3C3093-F937-486D-B086-6DCE63C070AC}" type="datetimeFigureOut">
              <a:rPr lang="zh-HK" altLang="en-US" smtClean="0"/>
              <a:t>12/10/2016</a:t>
            </a:fld>
            <a:endParaRPr lang="zh-HK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EE18BA3-B931-4A86-847F-A73C71965022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HK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3093-F937-486D-B086-6DCE63C070AC}" type="datetimeFigureOut">
              <a:rPr lang="zh-HK" altLang="en-US" smtClean="0"/>
              <a:t>12/10/2016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E18BA3-B931-4A86-847F-A73C71965022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3093-F937-486D-B086-6DCE63C070AC}" type="datetimeFigureOut">
              <a:rPr lang="zh-HK" altLang="en-US" smtClean="0"/>
              <a:t>12/10/2016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E18BA3-B931-4A86-847F-A73C71965022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3093-F937-486D-B086-6DCE63C070AC}" type="datetimeFigureOut">
              <a:rPr lang="zh-HK" altLang="en-US" smtClean="0"/>
              <a:t>12/10/2016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EE18BA3-B931-4A86-847F-A73C71965022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73C3093-F937-486D-B086-6DCE63C070AC}" type="datetimeFigureOut">
              <a:rPr lang="zh-HK" altLang="en-US" smtClean="0"/>
              <a:t>12/10/2016</a:t>
            </a:fld>
            <a:endParaRPr lang="zh-HK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EE18BA3-B931-4A86-847F-A73C71965022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3C3093-F937-486D-B086-6DCE63C070AC}" type="datetimeFigureOut">
              <a:rPr lang="zh-HK" altLang="en-US" smtClean="0"/>
              <a:t>12/10/2016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E18BA3-B931-4A86-847F-A73C71965022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mtClean="0"/>
              <a:t>第二部份</a:t>
            </a: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en-US" smtClean="0"/>
              <a:t>司琴篇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905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12648" y="476672"/>
            <a:ext cx="8153400" cy="742528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成為堂區司琴的</a:t>
            </a:r>
            <a:r>
              <a:rPr lang="zh-TW" altLang="en-US" dirty="0" smtClean="0"/>
              <a:t>條件</a:t>
            </a:r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靈性</a:t>
            </a:r>
            <a:r>
              <a:rPr lang="zh-TW" altLang="en-US" dirty="0" smtClean="0"/>
              <a:t>上</a:t>
            </a:r>
            <a:endParaRPr lang="zh-TW" altLang="en-US" dirty="0"/>
          </a:p>
          <a:p>
            <a:pPr lvl="1"/>
            <a:r>
              <a:rPr lang="zh-TW" altLang="en-US" dirty="0"/>
              <a:t>是蒙選召的，專心事奉天主</a:t>
            </a:r>
          </a:p>
          <a:p>
            <a:pPr lvl="1"/>
            <a:r>
              <a:rPr lang="zh-TW" altLang="en-US" dirty="0"/>
              <a:t>是被託付的，具有強烈的責任感</a:t>
            </a:r>
          </a:p>
          <a:p>
            <a:pPr lvl="1"/>
            <a:r>
              <a:rPr lang="zh-TW" altLang="en-US" dirty="0"/>
              <a:t>是專職的，必須</a:t>
            </a:r>
            <a:r>
              <a:rPr lang="zh-TW" altLang="en-US" dirty="0" smtClean="0"/>
              <a:t>忠心</a:t>
            </a:r>
            <a:endParaRPr lang="en-US" altLang="zh-TW" dirty="0" smtClean="0"/>
          </a:p>
          <a:p>
            <a:pPr lvl="1"/>
            <a:r>
              <a:rPr lang="zh-TW" altLang="en-US" dirty="0"/>
              <a:t>對於禮儀的每部分進程，應有徹底的認識 </a:t>
            </a:r>
            <a:r>
              <a:rPr lang="en-US" altLang="zh-TW" dirty="0"/>
              <a:t>(</a:t>
            </a:r>
            <a:r>
              <a:rPr lang="zh-TW" altLang="en-US" dirty="0"/>
              <a:t>閱讀資料及參加課程等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960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404664"/>
            <a:ext cx="8153400" cy="81453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禮儀司</a:t>
            </a:r>
            <a:r>
              <a:rPr lang="zh-TW" altLang="en-US" dirty="0"/>
              <a:t>琴的</a:t>
            </a:r>
            <a:r>
              <a:rPr lang="zh-TW" altLang="en-US" dirty="0" smtClean="0"/>
              <a:t>條件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音樂能力</a:t>
            </a:r>
            <a:endParaRPr lang="en-US" altLang="zh-TW" dirty="0" smtClean="0"/>
          </a:p>
          <a:p>
            <a:pPr lvl="1"/>
            <a:r>
              <a:rPr lang="zh-TW" altLang="en-US" dirty="0"/>
              <a:t>視譜</a:t>
            </a:r>
          </a:p>
          <a:p>
            <a:pPr lvl="1"/>
            <a:r>
              <a:rPr lang="zh-TW" altLang="en-US" dirty="0"/>
              <a:t>音樂理論</a:t>
            </a:r>
          </a:p>
          <a:p>
            <a:pPr lvl="1"/>
            <a:r>
              <a:rPr lang="zh-TW" altLang="en-US" dirty="0"/>
              <a:t>音樂歷史</a:t>
            </a:r>
          </a:p>
          <a:p>
            <a:pPr lvl="1"/>
            <a:r>
              <a:rPr lang="zh-TW" altLang="en-US" dirty="0"/>
              <a:t>聲樂及合唱</a:t>
            </a:r>
            <a:r>
              <a:rPr lang="zh-TW" altLang="en-US" dirty="0" smtClean="0"/>
              <a:t>技巧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司</a:t>
            </a:r>
            <a:r>
              <a:rPr lang="zh-TW" altLang="en-US" dirty="0" smtClean="0"/>
              <a:t>琴要有的鍵盤技巧</a:t>
            </a:r>
            <a:r>
              <a:rPr lang="en-US" altLang="zh-TW" dirty="0" smtClean="0"/>
              <a:t>, </a:t>
            </a:r>
            <a:r>
              <a:rPr lang="zh-TW" altLang="en-US" dirty="0" smtClean="0"/>
              <a:t>包括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鍵盤和聲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即興演奏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即時移調</a:t>
            </a:r>
            <a:endParaRPr lang="en-US" altLang="zh-TW" dirty="0" smtClean="0"/>
          </a:p>
          <a:p>
            <a:pPr lvl="1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7463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404664"/>
            <a:ext cx="8153400" cy="81453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禮儀司</a:t>
            </a:r>
            <a:r>
              <a:rPr lang="zh-TW" altLang="en-US" dirty="0"/>
              <a:t>琴的</a:t>
            </a:r>
            <a:r>
              <a:rPr lang="zh-TW" altLang="en-US" dirty="0" smtClean="0"/>
              <a:t>條件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音樂能力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對聖堂內所設置的風琴及其結構有適當的認識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音栓 </a:t>
            </a:r>
            <a:r>
              <a:rPr lang="en-US" altLang="zh-TW" dirty="0" smtClean="0"/>
              <a:t>(Organ Stop) </a:t>
            </a:r>
            <a:r>
              <a:rPr lang="zh-TW" altLang="en-US" dirty="0" smtClean="0"/>
              <a:t>的組合與</a:t>
            </a:r>
            <a:r>
              <a:rPr lang="zh-TW" altLang="en-US" dirty="0" smtClean="0"/>
              <a:t>應用</a:t>
            </a:r>
            <a:endParaRPr lang="en-US" altLang="zh-TW" dirty="0" smtClean="0"/>
          </a:p>
          <a:p>
            <a:pPr lvl="2"/>
            <a:r>
              <a:rPr lang="zh-HK" altLang="en-US" dirty="0" smtClean="0"/>
              <a:t>電子</a:t>
            </a:r>
            <a:r>
              <a:rPr lang="zh-HK" altLang="en-US" dirty="0"/>
              <a:t>管風琴構造 </a:t>
            </a:r>
            <a:r>
              <a:rPr lang="en-US" altLang="zh-HK" dirty="0"/>
              <a:t>(Structure of Electronic Organ)</a:t>
            </a:r>
          </a:p>
          <a:p>
            <a:pPr lvl="2"/>
            <a:endParaRPr lang="zh-HK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787700"/>
            <a:ext cx="1958378" cy="245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404664"/>
            <a:ext cx="8153400" cy="81453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禮儀司</a:t>
            </a:r>
            <a:r>
              <a:rPr lang="zh-TW" altLang="en-US" dirty="0"/>
              <a:t>琴的</a:t>
            </a:r>
            <a:r>
              <a:rPr lang="zh-TW" altLang="en-US" dirty="0" smtClean="0"/>
              <a:t>條件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音樂能力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音樂能力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觀察的能力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聆聽的能力</a:t>
            </a:r>
            <a:endParaRPr lang="en-US" altLang="zh-TW" dirty="0" smtClean="0"/>
          </a:p>
          <a:p>
            <a:pPr lvl="2"/>
            <a:r>
              <a:rPr lang="zh-TW" altLang="en-US" sz="3600" dirty="0" smtClean="0"/>
              <a:t>數拍子的能力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883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司琴的實際</a:t>
            </a:r>
            <a:r>
              <a:rPr lang="zh-TW" altLang="en-US" dirty="0" smtClean="0"/>
              <a:t>操作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2979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司琴的實際</a:t>
            </a:r>
            <a:r>
              <a:rPr lang="zh-TW" altLang="en-US" dirty="0" smtClean="0"/>
              <a:t>操作</a:t>
            </a:r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選擇伴奏譜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伴奏為音樂的一部份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不同版本的伴奏</a:t>
            </a:r>
            <a:endParaRPr lang="en-US" altLang="zh-TW" dirty="0" smtClean="0"/>
          </a:p>
          <a:p>
            <a:pPr lvl="1"/>
            <a:endParaRPr lang="en-US" altLang="zh-HK" dirty="0"/>
          </a:p>
          <a:p>
            <a:r>
              <a:rPr lang="zh-TW" altLang="en-US" dirty="0" smtClean="0"/>
              <a:t>可否自行增減</a:t>
            </a:r>
            <a:r>
              <a:rPr lang="en-US" altLang="zh-TW" dirty="0" smtClean="0"/>
              <a:t>/</a:t>
            </a:r>
            <a:r>
              <a:rPr lang="zh-TW" altLang="en-US" dirty="0" smtClean="0"/>
              <a:t>修改</a:t>
            </a:r>
            <a:r>
              <a:rPr lang="en-US" altLang="zh-TW" dirty="0" smtClean="0"/>
              <a:t>/</a:t>
            </a:r>
            <a:r>
              <a:rPr lang="zh-TW" altLang="en-US" dirty="0" smtClean="0"/>
              <a:t>創作</a:t>
            </a:r>
            <a:r>
              <a:rPr lang="en-US" altLang="zh-TW" dirty="0" smtClean="0"/>
              <a:t>?</a:t>
            </a:r>
            <a:endParaRPr lang="zh-HK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686" y="3429000"/>
            <a:ext cx="224641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88640"/>
            <a:ext cx="7100551" cy="1003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619672" y="3501008"/>
            <a:ext cx="5328592" cy="79208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570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6984776" cy="673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691680" y="3861048"/>
            <a:ext cx="1440160" cy="2808312"/>
          </a:xfrm>
          <a:prstGeom prst="rect">
            <a:avLst/>
          </a:prstGeom>
          <a:noFill/>
          <a:ln w="228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36881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62" y="116632"/>
            <a:ext cx="6781185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851920" y="3501008"/>
            <a:ext cx="1440160" cy="2952328"/>
          </a:xfrm>
          <a:prstGeom prst="rect">
            <a:avLst/>
          </a:prstGeom>
          <a:noFill/>
          <a:ln w="2286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7252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司琴的實際</a:t>
            </a:r>
            <a:r>
              <a:rPr lang="zh-TW" altLang="en-US" dirty="0" smtClean="0"/>
              <a:t>操作</a:t>
            </a:r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前奏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第一句</a:t>
            </a:r>
            <a:r>
              <a:rPr lang="en-US" altLang="zh-TW" dirty="0" smtClean="0"/>
              <a:t>/</a:t>
            </a:r>
            <a:r>
              <a:rPr lang="zh-TW" altLang="en-US" dirty="0" smtClean="0"/>
              <a:t>尾句</a:t>
            </a:r>
            <a:r>
              <a:rPr lang="en-US" altLang="zh-TW" dirty="0" smtClean="0"/>
              <a:t>/</a:t>
            </a:r>
            <a:r>
              <a:rPr lang="zh-TW" altLang="en-US" dirty="0" smtClean="0"/>
              <a:t>單音</a:t>
            </a:r>
            <a:r>
              <a:rPr lang="en-US" altLang="zh-TW" dirty="0" smtClean="0"/>
              <a:t>?</a:t>
            </a:r>
          </a:p>
          <a:p>
            <a:pPr lvl="1"/>
            <a:r>
              <a:rPr lang="zh-TW" altLang="en-US" dirty="0" smtClean="0"/>
              <a:t>歌唱</a:t>
            </a:r>
            <a:r>
              <a:rPr lang="zh-TW" altLang="en-US" dirty="0" smtClean="0"/>
              <a:t>者</a:t>
            </a:r>
            <a:r>
              <a:rPr lang="en-US" altLang="zh-TW" dirty="0" smtClean="0"/>
              <a:t>: </a:t>
            </a:r>
            <a:r>
              <a:rPr lang="zh-TW" altLang="en-US" dirty="0" smtClean="0"/>
              <a:t>領唱</a:t>
            </a:r>
            <a:r>
              <a:rPr lang="en-US" altLang="zh-TW" dirty="0" smtClean="0"/>
              <a:t>/</a:t>
            </a:r>
            <a:r>
              <a:rPr lang="zh-TW" altLang="en-US" dirty="0" smtClean="0"/>
              <a:t>歌詠團</a:t>
            </a:r>
            <a:r>
              <a:rPr lang="en-US" altLang="zh-TW" dirty="0" smtClean="0"/>
              <a:t>/</a:t>
            </a:r>
            <a:r>
              <a:rPr lang="zh-TW" altLang="en-US" dirty="0" smtClean="0"/>
              <a:t>大合唱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8444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內容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司琴的定義、重要性</a:t>
            </a:r>
            <a:r>
              <a:rPr lang="zh-TW" altLang="en-US" dirty="0" smtClean="0"/>
              <a:t>、功能</a:t>
            </a:r>
            <a:r>
              <a:rPr lang="zh-TW" altLang="en-US" dirty="0" smtClean="0"/>
              <a:t>及使命</a:t>
            </a:r>
            <a:endParaRPr lang="en-US" altLang="zh-TW" dirty="0" smtClean="0"/>
          </a:p>
          <a:p>
            <a:r>
              <a:rPr lang="zh-TW" altLang="en-US" dirty="0" smtClean="0"/>
              <a:t>在堂區聖詠團中司琴的身份及角色</a:t>
            </a:r>
            <a:endParaRPr lang="en-US" altLang="zh-TW" dirty="0" smtClean="0"/>
          </a:p>
          <a:p>
            <a:r>
              <a:rPr lang="zh-TW" altLang="en-US" dirty="0" smtClean="0"/>
              <a:t>成為堂區司琴的條件</a:t>
            </a:r>
            <a:endParaRPr lang="en-US" altLang="zh-TW" dirty="0" smtClean="0"/>
          </a:p>
          <a:p>
            <a:r>
              <a:rPr lang="zh-TW" altLang="en-US" dirty="0" smtClean="0"/>
              <a:t>司琴的實際操作</a:t>
            </a:r>
            <a:endParaRPr lang="en-US" altLang="zh-TW" dirty="0" smtClean="0"/>
          </a:p>
          <a:p>
            <a:r>
              <a:rPr lang="zh-TW" altLang="en-US" dirty="0" smtClean="0"/>
              <a:t>答問環節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73610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司琴的實際</a:t>
            </a:r>
            <a:r>
              <a:rPr lang="zh-TW" altLang="en-US" dirty="0" smtClean="0"/>
              <a:t>操作</a:t>
            </a:r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練歌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熟習不同聲部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分部總譜</a:t>
            </a:r>
            <a:r>
              <a:rPr lang="en-US" altLang="zh-TW" dirty="0" smtClean="0"/>
              <a:t>(Open Score)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4056797" cy="557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4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答問</a:t>
            </a:r>
            <a:r>
              <a:rPr lang="zh-TW" altLang="en-US" dirty="0" smtClean="0"/>
              <a:t>環節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31651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1371600" y="2743201"/>
            <a:ext cx="7123113" cy="1261864"/>
          </a:xfrm>
        </p:spPr>
        <p:txBody>
          <a:bodyPr/>
          <a:lstStyle/>
          <a:p>
            <a:r>
              <a:rPr lang="zh-HK" altLang="en-US" dirty="0"/>
              <a:t>天主教香港教區聖樂委員會網頁：</a:t>
            </a:r>
          </a:p>
          <a:p>
            <a:r>
              <a:rPr lang="en-US" altLang="zh-HK" dirty="0"/>
              <a:t>http://www.musicasacra.org.hk</a:t>
            </a:r>
          </a:p>
          <a:p>
            <a:endParaRPr lang="zh-HK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 dirty="0"/>
              <a:t>參考資料</a:t>
            </a: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475656" y="4005064"/>
            <a:ext cx="6160864" cy="2232248"/>
          </a:xfrm>
          <a:prstGeom prst="rect">
            <a:avLst/>
          </a:prstGeom>
        </p:spPr>
        <p:txBody>
          <a:bodyPr vert="horz" anchor="t">
            <a:normAutofit fontScale="325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TW" sz="3000" dirty="0" smtClean="0">
                <a:sym typeface="Stone Sans ITC TT-Semi" charset="0"/>
              </a:rPr>
              <a:t>(</a:t>
            </a:r>
            <a:r>
              <a:rPr lang="zh-HK" altLang="en-US" sz="3000" dirty="0" smtClean="0">
                <a:sym typeface="Stone Sans ITC TT-Semi" charset="0"/>
              </a:rPr>
              <a:t>主頁 </a:t>
            </a:r>
            <a:r>
              <a:rPr lang="en-US" altLang="zh-HK" sz="3000" dirty="0" smtClean="0">
                <a:sym typeface="Stone Sans ITC TT-Semi" charset="0"/>
              </a:rPr>
              <a:t>&gt; </a:t>
            </a:r>
            <a:r>
              <a:rPr lang="zh-HK" altLang="en-US" sz="3000" dirty="0" smtClean="0">
                <a:sym typeface="Stone Sans ITC TT-Semi" charset="0"/>
              </a:rPr>
              <a:t>資料庫</a:t>
            </a:r>
            <a:r>
              <a:rPr lang="en-US" altLang="zh-TW" sz="3000" dirty="0" smtClean="0">
                <a:sym typeface="Stone Sans ITC TT-Semi" charset="0"/>
              </a:rPr>
              <a:t>)</a:t>
            </a:r>
          </a:p>
          <a:p>
            <a:pPr>
              <a:defRPr/>
            </a:pPr>
            <a:r>
              <a:rPr lang="zh-TW" altLang="en-US" sz="4000" b="1" dirty="0">
                <a:sym typeface="Stone Sans ITC TT-Semi" charset="0"/>
              </a:rPr>
              <a:t>教會當局就「聖樂</a:t>
            </a:r>
            <a:r>
              <a:rPr lang="zh-TW" altLang="en-US" sz="4000" b="1" dirty="0" smtClean="0">
                <a:sym typeface="Stone Sans ITC TT-Semi" charset="0"/>
              </a:rPr>
              <a:t>」所發表的文憲與指引</a:t>
            </a:r>
            <a:r>
              <a:rPr lang="en-US" altLang="zh-TW" sz="4000" b="1" dirty="0" smtClean="0">
                <a:sym typeface="Stone Sans ITC TT-Semi" charset="0"/>
              </a:rPr>
              <a:t>:</a:t>
            </a:r>
            <a:endParaRPr lang="zh-TW" altLang="en-US" sz="4000" b="1" dirty="0" smtClean="0">
              <a:sym typeface="Stone Sans ITC TT-Semi" charset="0"/>
            </a:endParaRPr>
          </a:p>
          <a:p>
            <a:pPr>
              <a:defRPr/>
            </a:pPr>
            <a:r>
              <a:rPr lang="en-US" altLang="zh-TW" sz="4000" b="1" dirty="0" smtClean="0">
                <a:sym typeface="Stone Sans ITC TT-Semi" charset="0"/>
              </a:rPr>
              <a:t>1</a:t>
            </a:r>
            <a:r>
              <a:rPr lang="en-US" altLang="zh-TW" sz="4000" b="1" dirty="0">
                <a:sym typeface="Stone Sans ITC TT-Semi" charset="0"/>
              </a:rPr>
              <a:t>. </a:t>
            </a:r>
            <a:r>
              <a:rPr lang="zh-TW" altLang="en-US" sz="4000" b="1" dirty="0">
                <a:sym typeface="Stone Sans ITC TT-Semi" charset="0"/>
              </a:rPr>
              <a:t>在聖堂內舉行音樂會的指引</a:t>
            </a:r>
            <a:r>
              <a:rPr lang="en-US" altLang="zh-TW" sz="4000" b="1" dirty="0">
                <a:sym typeface="Stone Sans ITC TT-Semi" charset="0"/>
              </a:rPr>
              <a:t>- </a:t>
            </a:r>
            <a:r>
              <a:rPr lang="zh-TW" altLang="en-US" sz="4000" b="1" dirty="0">
                <a:sym typeface="Stone Sans ITC TT-Semi" charset="0"/>
              </a:rPr>
              <a:t>宗座禮儀部 中文版</a:t>
            </a:r>
          </a:p>
          <a:p>
            <a:pPr>
              <a:defRPr/>
            </a:pPr>
            <a:r>
              <a:rPr lang="en-US" altLang="zh-TW" sz="4000" b="1" dirty="0">
                <a:sym typeface="Stone Sans ITC TT-Semi" charset="0"/>
              </a:rPr>
              <a:t>2. </a:t>
            </a:r>
            <a:r>
              <a:rPr lang="zh-TW" altLang="en-US" sz="4000" b="1" dirty="0">
                <a:sym typeface="Stone Sans ITC TT-Semi" charset="0"/>
              </a:rPr>
              <a:t>禮儀憲章</a:t>
            </a:r>
            <a:r>
              <a:rPr lang="en-US" altLang="zh-TW" sz="4000" b="1" dirty="0">
                <a:sym typeface="Stone Sans ITC TT-Semi" charset="0"/>
              </a:rPr>
              <a:t>(</a:t>
            </a:r>
            <a:r>
              <a:rPr lang="zh-TW" altLang="en-US" sz="4000" b="1" dirty="0">
                <a:sym typeface="Stone Sans ITC TT-Semi" charset="0"/>
              </a:rPr>
              <a:t>第六章</a:t>
            </a:r>
            <a:r>
              <a:rPr lang="en-US" altLang="zh-TW" sz="4000" b="1" dirty="0">
                <a:sym typeface="Stone Sans ITC TT-Semi" charset="0"/>
              </a:rPr>
              <a:t>)</a:t>
            </a:r>
            <a:r>
              <a:rPr lang="zh-TW" altLang="en-US" sz="4000" b="1" dirty="0">
                <a:sym typeface="Stone Sans ITC TT-Semi" charset="0"/>
              </a:rPr>
              <a:t>論聖樂 中文版</a:t>
            </a:r>
          </a:p>
          <a:p>
            <a:pPr>
              <a:defRPr/>
            </a:pPr>
            <a:r>
              <a:rPr lang="en-US" altLang="zh-TW" sz="4000" b="1" dirty="0">
                <a:sym typeface="Stone Sans ITC TT-Semi" charset="0"/>
              </a:rPr>
              <a:t>3. De </a:t>
            </a:r>
            <a:r>
              <a:rPr lang="en-US" altLang="zh-TW" sz="4000" b="1" dirty="0" err="1">
                <a:sym typeface="Stone Sans ITC TT-Semi" charset="0"/>
              </a:rPr>
              <a:t>Musica</a:t>
            </a:r>
            <a:r>
              <a:rPr lang="en-US" altLang="zh-TW" sz="4000" b="1" dirty="0">
                <a:sym typeface="Stone Sans ITC TT-Semi" charset="0"/>
              </a:rPr>
              <a:t> Sacra instruction issued by the Sacred Congregation of Rites </a:t>
            </a:r>
          </a:p>
          <a:p>
            <a:pPr>
              <a:defRPr/>
            </a:pPr>
            <a:r>
              <a:rPr lang="en-US" altLang="zh-TW" sz="4000" b="1" dirty="0">
                <a:sym typeface="Stone Sans ITC TT-Semi" charset="0"/>
              </a:rPr>
              <a:t>4. </a:t>
            </a:r>
            <a:r>
              <a:rPr lang="zh-TW" altLang="en-US" sz="4000" b="1" dirty="0">
                <a:sym typeface="Stone Sans ITC TT-Semi" charset="0"/>
              </a:rPr>
              <a:t>宗座禮儀部訓令 </a:t>
            </a:r>
            <a:r>
              <a:rPr lang="en-US" altLang="zh-TW" sz="4000" b="1" dirty="0">
                <a:sym typeface="Stone Sans ITC TT-Semi" charset="0"/>
              </a:rPr>
              <a:t>- </a:t>
            </a:r>
            <a:r>
              <a:rPr lang="zh-TW" altLang="en-US" sz="4000" b="1" dirty="0">
                <a:sym typeface="Stone Sans ITC TT-Semi" charset="0"/>
              </a:rPr>
              <a:t>論聖禮中的音樂 中文版</a:t>
            </a:r>
          </a:p>
          <a:p>
            <a:pPr>
              <a:defRPr/>
            </a:pPr>
            <a:r>
              <a:rPr lang="en-US" altLang="zh-TW" sz="4000" b="1" dirty="0">
                <a:sym typeface="Stone Sans ITC TT-Semi" charset="0"/>
              </a:rPr>
              <a:t>5. </a:t>
            </a:r>
            <a:r>
              <a:rPr lang="zh-TW" altLang="en-US" sz="4000" b="1" dirty="0">
                <a:sym typeface="Stone Sans ITC TT-Semi" charset="0"/>
              </a:rPr>
              <a:t>彌撒經書總論 </a:t>
            </a:r>
          </a:p>
          <a:p>
            <a:pPr>
              <a:defRPr/>
            </a:pPr>
            <a:r>
              <a:rPr lang="en-US" altLang="zh-TW" sz="4000" b="1" dirty="0">
                <a:sym typeface="Stone Sans ITC TT-Semi" charset="0"/>
              </a:rPr>
              <a:t>6. </a:t>
            </a:r>
            <a:r>
              <a:rPr lang="zh-TW" altLang="en-US" sz="4000" b="1" dirty="0">
                <a:sym typeface="Stone Sans ITC TT-Semi" charset="0"/>
              </a:rPr>
              <a:t>給藝術家的一封信</a:t>
            </a:r>
          </a:p>
        </p:txBody>
      </p:sp>
    </p:spTree>
    <p:extLst>
      <p:ext uri="{BB962C8B-B14F-4D97-AF65-F5344CB8AC3E}">
        <p14:creationId xmlns:p14="http://schemas.microsoft.com/office/powerpoint/2010/main" val="868976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能夠運用雙手去指揮及彈奏，</a:t>
            </a:r>
          </a:p>
          <a:p>
            <a:r>
              <a:rPr lang="zh-TW" altLang="en-US" dirty="0"/>
              <a:t>使團體能以歌聲或使風琴發出美妙莊嚴的樂音來讚美天主，這實在是一份恩賜。</a:t>
            </a:r>
          </a:p>
          <a:p>
            <a:endParaRPr lang="zh-HK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多謝！晚安！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6700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59632" y="1600200"/>
            <a:ext cx="7884368" cy="9906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司琴的定義、重要性</a:t>
            </a:r>
            <a:r>
              <a:rPr lang="zh-TW" altLang="en-US" dirty="0" smtClean="0"/>
              <a:t>、功能</a:t>
            </a:r>
            <a:r>
              <a:rPr lang="zh-TW" altLang="en-US" dirty="0"/>
              <a:t>及</a:t>
            </a:r>
            <a:r>
              <a:rPr lang="zh-TW" altLang="en-US" dirty="0" smtClean="0"/>
              <a:t>使命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515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12648" y="404664"/>
            <a:ext cx="8153400" cy="81453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司琴的定義、重要性</a:t>
            </a:r>
            <a:r>
              <a:rPr lang="zh-TW" altLang="en-US" dirty="0" smtClean="0"/>
              <a:t>、功能</a:t>
            </a:r>
            <a:r>
              <a:rPr lang="zh-TW" altLang="en-US" dirty="0"/>
              <a:t>及</a:t>
            </a:r>
            <a:r>
              <a:rPr lang="zh-TW" altLang="en-US" dirty="0" smtClean="0"/>
              <a:t>使命</a:t>
            </a:r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重要性</a:t>
            </a:r>
            <a:endParaRPr lang="en-US" altLang="zh-TW" dirty="0"/>
          </a:p>
          <a:p>
            <a:pPr lvl="1"/>
            <a:r>
              <a:rPr lang="zh-TW" altLang="en-US" dirty="0" smtClean="0"/>
              <a:t>司琴是否必要</a:t>
            </a:r>
            <a:r>
              <a:rPr lang="en-US" altLang="zh-TW" dirty="0" smtClean="0"/>
              <a:t>?</a:t>
            </a:r>
          </a:p>
          <a:p>
            <a:pPr lvl="1"/>
            <a:endParaRPr lang="en-US" altLang="zh-HK" dirty="0"/>
          </a:p>
          <a:p>
            <a:r>
              <a:rPr lang="zh-TW" altLang="en-US" dirty="0" smtClean="0"/>
              <a:t>功能及使命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前奏</a:t>
            </a:r>
            <a:r>
              <a:rPr lang="en-US" altLang="zh-TW" dirty="0" smtClean="0"/>
              <a:t>/”</a:t>
            </a:r>
            <a:r>
              <a:rPr lang="zh-TW" altLang="en-US" dirty="0" smtClean="0"/>
              <a:t>比音</a:t>
            </a:r>
            <a:r>
              <a:rPr lang="en-US" altLang="zh-TW" dirty="0" smtClean="0"/>
              <a:t>”?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掩蓋歌聲</a:t>
            </a:r>
            <a:r>
              <a:rPr lang="en-US" altLang="zh-TW" dirty="0" smtClean="0"/>
              <a:t>?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397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12648" y="404664"/>
            <a:ext cx="8153400" cy="81453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司琴的定義、重要性</a:t>
            </a:r>
            <a:r>
              <a:rPr lang="zh-TW" altLang="en-US" dirty="0" smtClean="0"/>
              <a:t>、功能</a:t>
            </a:r>
            <a:r>
              <a:rPr lang="zh-TW" altLang="en-US" dirty="0"/>
              <a:t>及</a:t>
            </a:r>
            <a:r>
              <a:rPr lang="zh-TW" altLang="en-US" dirty="0" smtClean="0"/>
              <a:t>使命</a:t>
            </a:r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是禮儀參與者</a:t>
            </a:r>
          </a:p>
          <a:p>
            <a:r>
              <a:rPr lang="zh-TW" altLang="en-US" dirty="0"/>
              <a:t>為教會服務，為主奉獻</a:t>
            </a:r>
          </a:p>
          <a:p>
            <a:r>
              <a:rPr lang="zh-TW" altLang="en-US" dirty="0" smtClean="0"/>
              <a:t>司</a:t>
            </a:r>
            <a:r>
              <a:rPr lang="zh-TW" altLang="en-US" dirty="0"/>
              <a:t>琴是為禮儀而存在，所彈奏的音樂是為增加禮儀莊嚴的氣氛，提高並領導教友的情緒，絕無娛樂</a:t>
            </a:r>
            <a:r>
              <a:rPr lang="zh-TW" altLang="en-US" dirty="0" smtClean="0"/>
              <a:t>成份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7511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12648" y="404664"/>
            <a:ext cx="8153400" cy="81453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司琴的定義、重要性</a:t>
            </a:r>
            <a:r>
              <a:rPr lang="zh-TW" altLang="en-US" dirty="0" smtClean="0"/>
              <a:t>、功能</a:t>
            </a:r>
            <a:r>
              <a:rPr lang="zh-TW" altLang="en-US" dirty="0"/>
              <a:t>及</a:t>
            </a:r>
            <a:r>
              <a:rPr lang="zh-TW" altLang="en-US" dirty="0" smtClean="0"/>
              <a:t>使命</a:t>
            </a:r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風琴</a:t>
            </a:r>
            <a:r>
              <a:rPr lang="zh-TW" altLang="en-US" dirty="0"/>
              <a:t>在禮儀中不只為聖詠團伴奏，更有領導禮儀的地位</a:t>
            </a:r>
          </a:p>
          <a:p>
            <a:r>
              <a:rPr lang="zh-TW" altLang="en-US" dirty="0" smtClean="0"/>
              <a:t>在</a:t>
            </a:r>
            <a:r>
              <a:rPr lang="zh-TW" altLang="en-US" dirty="0"/>
              <a:t>禮儀中，司琴者若能在適宜的部分彈奏恰當的樂曲，這不單使禮儀本身應有的氣氛呈現，更能幫助參禮者藉著美妙而莊嚴的樂音舉心向主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416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31640" y="1600200"/>
            <a:ext cx="7812360" cy="9906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在堂區聖詠團中司琴的身份及</a:t>
            </a:r>
            <a:r>
              <a:rPr lang="zh-TW" altLang="en-US" dirty="0" smtClean="0"/>
              <a:t>角色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2153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12648" y="548680"/>
            <a:ext cx="8153400" cy="67052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在堂區聖詠團中司琴</a:t>
            </a:r>
            <a:r>
              <a:rPr lang="zh-TW" altLang="en-US" dirty="0" smtClean="0"/>
              <a:t>的身份</a:t>
            </a:r>
            <a:r>
              <a:rPr lang="zh-TW" altLang="en-US" dirty="0"/>
              <a:t>及</a:t>
            </a:r>
            <a:r>
              <a:rPr lang="zh-TW" altLang="en-US" dirty="0" smtClean="0"/>
              <a:t>角色</a:t>
            </a:r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與指揮的關係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兼任指揮</a:t>
            </a:r>
            <a:r>
              <a:rPr lang="en-US" altLang="zh-TW" dirty="0" smtClean="0"/>
              <a:t>?</a:t>
            </a:r>
          </a:p>
          <a:p>
            <a:pPr lvl="1"/>
            <a:endParaRPr lang="en-US" altLang="zh-HK" dirty="0"/>
          </a:p>
          <a:p>
            <a:r>
              <a:rPr lang="zh-TW" altLang="en-US" dirty="0" smtClean="0"/>
              <a:t>與歌者的關係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領唱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歌詠團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大合唱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512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成為堂區司琴的</a:t>
            </a:r>
            <a:r>
              <a:rPr lang="zh-TW" altLang="en-US" dirty="0" smtClean="0"/>
              <a:t>條件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30304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TM01790490[[fn=美國南方小鎮]]</Template>
  <TotalTime>295</TotalTime>
  <Words>601</Words>
  <Application>Microsoft Office PowerPoint</Application>
  <PresentationFormat>如螢幕大小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中庸</vt:lpstr>
      <vt:lpstr>第二部份 司琴篇</vt:lpstr>
      <vt:lpstr>內容</vt:lpstr>
      <vt:lpstr>司琴的定義、重要性、功能及使命</vt:lpstr>
      <vt:lpstr>司琴的定義、重要性、功能及使命</vt:lpstr>
      <vt:lpstr>司琴的定義、重要性、功能及使命</vt:lpstr>
      <vt:lpstr>司琴的定義、重要性、功能及使命</vt:lpstr>
      <vt:lpstr>在堂區聖詠團中司琴的身份及角色</vt:lpstr>
      <vt:lpstr>在堂區聖詠團中司琴的身份及角色</vt:lpstr>
      <vt:lpstr>成為堂區司琴的條件</vt:lpstr>
      <vt:lpstr>成為堂區司琴的條件</vt:lpstr>
      <vt:lpstr>禮儀司琴的條件</vt:lpstr>
      <vt:lpstr>禮儀司琴的條件</vt:lpstr>
      <vt:lpstr>禮儀司琴的條件</vt:lpstr>
      <vt:lpstr>司琴的實際操作</vt:lpstr>
      <vt:lpstr>司琴的實際操作</vt:lpstr>
      <vt:lpstr>PowerPoint 簡報</vt:lpstr>
      <vt:lpstr>PowerPoint 簡報</vt:lpstr>
      <vt:lpstr>PowerPoint 簡報</vt:lpstr>
      <vt:lpstr>司琴的實際操作</vt:lpstr>
      <vt:lpstr>司琴的實際操作</vt:lpstr>
      <vt:lpstr>答問環節</vt:lpstr>
      <vt:lpstr>參考資料</vt:lpstr>
      <vt:lpstr>多謝！晚安！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第二部份 司琴篇</dc:title>
  <dc:creator>ASUS</dc:creator>
  <cp:lastModifiedBy>ASUS</cp:lastModifiedBy>
  <cp:revision>35</cp:revision>
  <cp:lastPrinted>2016-10-12T09:23:34Z</cp:lastPrinted>
  <dcterms:created xsi:type="dcterms:W3CDTF">2016-10-12T01:14:33Z</dcterms:created>
  <dcterms:modified xsi:type="dcterms:W3CDTF">2016-10-12T09:31:40Z</dcterms:modified>
</cp:coreProperties>
</file>